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70" r:id="rId4"/>
    <p:sldId id="266" r:id="rId5"/>
    <p:sldId id="283" r:id="rId6"/>
    <p:sldId id="271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60" r:id="rId17"/>
    <p:sldId id="278" r:id="rId18"/>
    <p:sldId id="279" r:id="rId19"/>
    <p:sldId id="280" r:id="rId20"/>
    <p:sldId id="28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6281" autoAdjust="0"/>
  </p:normalViewPr>
  <p:slideViewPr>
    <p:cSldViewPr>
      <p:cViewPr varScale="1">
        <p:scale>
          <a:sx n="88" d="100"/>
          <a:sy n="88" d="100"/>
        </p:scale>
        <p:origin x="315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09DD7-2DAA-4FD6-8F51-EB30B2C6DC45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BA960-B003-4DAE-A2D1-682023F36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90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难度怎么看：回归太简单，实证金融，中介变量，工具变量，门限回归，机器学习要对模型有一点改进。</a:t>
            </a:r>
            <a:endParaRPr lang="en-US" altLang="zh-CN" dirty="0"/>
          </a:p>
          <a:p>
            <a:r>
              <a:rPr lang="zh-CN" altLang="en-US" dirty="0"/>
              <a:t>创新点：重点不是放在模型的比较上，研究低价股效应，讲故事。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A960-B003-4DAE-A2D1-682023F36F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3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风险溢价本身是一个预测问题，因为风险溢价就是对未来超额收益的条件期望。</a:t>
            </a:r>
            <a:endParaRPr lang="en-US" altLang="zh-CN" dirty="0"/>
          </a:p>
          <a:p>
            <a:r>
              <a:rPr lang="zh-CN" altLang="en-US" dirty="0"/>
              <a:t>传统的实证方法在预测风险溢价时比较吃亏。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多重共线性问题：传统失效，机器学习有效；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风险溢价的函数形式是模糊的：传统方法失效，而机器学习提供了很多规范的算法。多样性、复杂的非线性、惩罚机制避免过拟合。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机器学习本身非常适用于预测问题，相比于传统计量方法可以容纳更多的</a:t>
            </a:r>
            <a:r>
              <a:rPr lang="en-US" altLang="zh-CN" dirty="0"/>
              <a:t>features</a:t>
            </a:r>
            <a:r>
              <a:rPr lang="zh-CN" altLang="en-US" dirty="0"/>
              <a:t>，也有更多规范的算法。</a:t>
            </a:r>
            <a:endParaRPr lang="en-US" altLang="zh-CN" dirty="0"/>
          </a:p>
          <a:p>
            <a:r>
              <a:rPr lang="zh-CN" altLang="en-US" dirty="0"/>
              <a:t>现阶段，市场上有很多风险溢价因子，且它们是高度相关的。这时，传统的预测方法会由于多重共线性而失效。而机器学习侧重变量选择和降维。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A960-B003-4DAE-A2D1-682023F36F4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63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A960-B003-4DAE-A2D1-682023F36F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084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A960-B003-4DAE-A2D1-682023F36F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975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A960-B003-4DAE-A2D1-682023F36F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8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A960-B003-4DAE-A2D1-682023F36F4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25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D650-AC85-4CF0-B4AF-38F337A7C180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BE146-BB27-4F23-8FEE-CE389693A83A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F96C-1D05-4FFF-A645-2A0091BD90B3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1B38-0B31-4BDA-A519-87E8433C79D9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4C5BB3A-14FE-4383-847A-425713894B92}"/>
              </a:ext>
            </a:extLst>
          </p:cNvPr>
          <p:cNvSpPr/>
          <p:nvPr userDrawn="1"/>
        </p:nvSpPr>
        <p:spPr>
          <a:xfrm>
            <a:off x="0" y="0"/>
            <a:ext cx="8737600" cy="6858000"/>
          </a:xfrm>
          <a:custGeom>
            <a:avLst/>
            <a:gdLst>
              <a:gd name="connsiteX0" fmla="*/ 0 w 8737600"/>
              <a:gd name="connsiteY0" fmla="*/ 0 h 6858000"/>
              <a:gd name="connsiteX1" fmla="*/ 5334000 w 8737600"/>
              <a:gd name="connsiteY1" fmla="*/ 0 h 6858000"/>
              <a:gd name="connsiteX2" fmla="*/ 8737600 w 8737600"/>
              <a:gd name="connsiteY2" fmla="*/ 3403600 h 6858000"/>
              <a:gd name="connsiteX3" fmla="*/ 8737600 w 8737600"/>
              <a:gd name="connsiteY3" fmla="*/ 3429000 h 6858000"/>
              <a:gd name="connsiteX4" fmla="*/ 5334000 w 8737600"/>
              <a:gd name="connsiteY4" fmla="*/ 6832600 h 6858000"/>
              <a:gd name="connsiteX5" fmla="*/ 8737600 w 8737600"/>
              <a:gd name="connsiteY5" fmla="*/ 6832600 h 6858000"/>
              <a:gd name="connsiteX6" fmla="*/ 8737600 w 8737600"/>
              <a:gd name="connsiteY6" fmla="*/ 6858000 h 6858000"/>
              <a:gd name="connsiteX7" fmla="*/ 0 w 87376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7600" h="6858000">
                <a:moveTo>
                  <a:pt x="0" y="0"/>
                </a:moveTo>
                <a:lnTo>
                  <a:pt x="5334000" y="0"/>
                </a:lnTo>
                <a:lnTo>
                  <a:pt x="8737600" y="3403600"/>
                </a:lnTo>
                <a:lnTo>
                  <a:pt x="8737600" y="3429000"/>
                </a:lnTo>
                <a:lnTo>
                  <a:pt x="5334000" y="6832600"/>
                </a:lnTo>
                <a:lnTo>
                  <a:pt x="8737600" y="6832600"/>
                </a:lnTo>
                <a:lnTo>
                  <a:pt x="8737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60983"/>
            <a:ext cx="8737600" cy="1470025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91318D78-C86B-4F45-8365-60D6DC298D79}"/>
              </a:ext>
            </a:extLst>
          </p:cNvPr>
          <p:cNvSpPr/>
          <p:nvPr userDrawn="1"/>
        </p:nvSpPr>
        <p:spPr>
          <a:xfrm rot="16200000">
            <a:off x="9444182" y="4114800"/>
            <a:ext cx="2743200" cy="2743200"/>
          </a:xfrm>
          <a:prstGeom prst="rtTriangl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1600" y="6356351"/>
            <a:ext cx="2844800" cy="365125"/>
          </a:xfrm>
        </p:spPr>
        <p:txBody>
          <a:bodyPr/>
          <a:lstStyle>
            <a:lvl1pPr algn="r">
              <a:defRPr sz="1800" b="0">
                <a:solidFill>
                  <a:schemeClr val="bg1"/>
                </a:solidFill>
              </a:defRPr>
            </a:lvl1pPr>
          </a:lstStyle>
          <a:p>
            <a:fld id="{A0FD0B56-0AA5-4FCE-A5F5-1E3396B168DA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5A47B45F-7796-4C5A-B1B8-7B8FDE79CDD7}"/>
              </a:ext>
            </a:extLst>
          </p:cNvPr>
          <p:cNvSpPr/>
          <p:nvPr userDrawn="1"/>
        </p:nvSpPr>
        <p:spPr>
          <a:xfrm rot="18914109">
            <a:off x="6892719" y="-1371599"/>
            <a:ext cx="2743200" cy="2743200"/>
          </a:xfrm>
          <a:prstGeom prst="rtTriangle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35CE4098-2700-47CD-B2BE-FE04D9C8DE45}"/>
              </a:ext>
            </a:extLst>
          </p:cNvPr>
          <p:cNvSpPr/>
          <p:nvPr userDrawn="1"/>
        </p:nvSpPr>
        <p:spPr>
          <a:xfrm rot="8065918">
            <a:off x="2320640" y="5486478"/>
            <a:ext cx="2743200" cy="2743200"/>
          </a:xfrm>
          <a:prstGeom prst="rtTriangle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CCBF73-B50E-49B5-BA7A-40E18145E238}"/>
              </a:ext>
            </a:extLst>
          </p:cNvPr>
          <p:cNvSpPr txBox="1"/>
          <p:nvPr userDrawn="1"/>
        </p:nvSpPr>
        <p:spPr>
          <a:xfrm>
            <a:off x="1828800" y="5235714"/>
            <a:ext cx="6832600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 dirty="0">
                <a:solidFill>
                  <a:schemeClr val="bg1"/>
                </a:solidFill>
                <a:latin typeface="Book Antiqua" panose="02040602050305030304" pitchFamily="18" charset="0"/>
              </a:rPr>
              <a:t>Qingyuan YANG | 15366867314 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solidFill>
                  <a:schemeClr val="bg1"/>
                </a:solidFill>
                <a:latin typeface="Book Antiqua" panose="02040602050305030304" pitchFamily="18" charset="0"/>
              </a:rPr>
              <a:t>china.yangqingyuan@outlook.com</a:t>
            </a:r>
            <a:endParaRPr lang="zh-CN" altLang="en-US" sz="2000" b="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0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8C233D-9658-4C15-8310-E578060B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8B66-E841-4B60-B953-D6EE2D8345C9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DB7FFC-27B9-4109-8929-03E65299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©Qingyuan YANG 2020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453CF8-1E1D-4E2A-BD49-B28D3AF8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0AC434-8DD1-41D2-88D7-890BDE243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07" r="22794"/>
          <a:stretch/>
        </p:blipFill>
        <p:spPr>
          <a:xfrm>
            <a:off x="609600" y="914403"/>
            <a:ext cx="4501696" cy="487679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478C5DE-F2FB-4C42-8C4A-9BB69BDE6A8B}"/>
              </a:ext>
            </a:extLst>
          </p:cNvPr>
          <p:cNvSpPr/>
          <p:nvPr userDrawn="1"/>
        </p:nvSpPr>
        <p:spPr>
          <a:xfrm>
            <a:off x="609600" y="914402"/>
            <a:ext cx="4501696" cy="4876799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7FEE13-83F8-48A1-8B61-F0972D900342}"/>
              </a:ext>
            </a:extLst>
          </p:cNvPr>
          <p:cNvSpPr/>
          <p:nvPr userDrawn="1"/>
        </p:nvSpPr>
        <p:spPr>
          <a:xfrm>
            <a:off x="1143000" y="2743200"/>
            <a:ext cx="7954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C</a:t>
            </a:r>
            <a:endParaRPr lang="zh-CN" altLang="en-US" sz="6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0A1C41-7CC4-4C9B-886C-F6A4D3CD370D}"/>
              </a:ext>
            </a:extLst>
          </p:cNvPr>
          <p:cNvSpPr/>
          <p:nvPr userDrawn="1"/>
        </p:nvSpPr>
        <p:spPr>
          <a:xfrm>
            <a:off x="228600" y="1905000"/>
            <a:ext cx="53340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C07CE3-57DD-4C60-BA38-FD756372C3BC}"/>
              </a:ext>
            </a:extLst>
          </p:cNvPr>
          <p:cNvSpPr/>
          <p:nvPr userDrawn="1"/>
        </p:nvSpPr>
        <p:spPr>
          <a:xfrm>
            <a:off x="381000" y="4724400"/>
            <a:ext cx="53340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8F0AE661-2EAF-4891-8113-051413181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7800" y="914400"/>
            <a:ext cx="6324600" cy="4876800"/>
          </a:xfrm>
        </p:spPr>
        <p:txBody>
          <a:bodyPr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5FBDBCF-A756-49A1-BF3D-AFB0D3E88DDE}"/>
              </a:ext>
            </a:extLst>
          </p:cNvPr>
          <p:cNvSpPr txBox="1"/>
          <p:nvPr userDrawn="1"/>
        </p:nvSpPr>
        <p:spPr>
          <a:xfrm>
            <a:off x="1780400" y="3056691"/>
            <a:ext cx="3206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00" b="1" dirty="0">
                <a:solidFill>
                  <a:schemeClr val="bg1"/>
                </a:solidFill>
                <a:latin typeface="Book Antiqua" panose="02040602050305030304" pitchFamily="18" charset="0"/>
              </a:rPr>
              <a:t>ONTENTS</a:t>
            </a:r>
            <a:endParaRPr lang="zh-CN" altLang="en-US" sz="38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23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  <a:ea typeface="仿宋" panose="02010609060101010101" pitchFamily="49" charset="-122"/>
              </a:defRPr>
            </a:lvl1pPr>
          </a:lstStyle>
          <a:p>
            <a:fld id="{EA89D775-9015-4D14-BEB7-799CF13DB542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kern="1200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©Qingyuan YANG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  <a:ea typeface="仿宋" panose="02010609060101010101" pitchFamily="49" charset="-122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E251AF-CE80-4489-A37A-6EE7123B5DDD}"/>
              </a:ext>
            </a:extLst>
          </p:cNvPr>
          <p:cNvSpPr/>
          <p:nvPr userDrawn="1"/>
        </p:nvSpPr>
        <p:spPr>
          <a:xfrm>
            <a:off x="0" y="1524000"/>
            <a:ext cx="152400" cy="533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49DE57-636F-4B43-8759-4F0C01260A9B}"/>
              </a:ext>
            </a:extLst>
          </p:cNvPr>
          <p:cNvSpPr/>
          <p:nvPr userDrawn="1"/>
        </p:nvSpPr>
        <p:spPr>
          <a:xfrm>
            <a:off x="0" y="2057400"/>
            <a:ext cx="152400" cy="533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B3F9B1-0258-4143-A44D-167198F1864F}"/>
              </a:ext>
            </a:extLst>
          </p:cNvPr>
          <p:cNvSpPr/>
          <p:nvPr userDrawn="1"/>
        </p:nvSpPr>
        <p:spPr>
          <a:xfrm>
            <a:off x="0" y="2590800"/>
            <a:ext cx="152400" cy="533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3" r:id="rId3"/>
    <p:sldLayoutId id="2147483654" r:id="rId4"/>
    <p:sldLayoutId id="2147483656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accent1">
              <a:lumMod val="75000"/>
            </a:schemeClr>
          </a:solidFill>
          <a:latin typeface="Book Antiqua" panose="02040602050305030304" pitchFamily="18" charset="0"/>
          <a:ea typeface="仿宋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  <a:ea typeface="仿宋" panose="02010609060101010101" pitchFamily="49" charset="-122"/>
              </a:defRPr>
            </a:lvl1pPr>
          </a:lstStyle>
          <a:p>
            <a:fld id="{B42DDBC0-13BA-47EC-996A-12050ABB8F09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kern="1200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©Qingyuan YANG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  <a:ea typeface="仿宋" panose="02010609060101010101" pitchFamily="49" charset="-122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45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 baseline="0">
          <a:solidFill>
            <a:schemeClr val="accent1">
              <a:lumMod val="75000"/>
            </a:schemeClr>
          </a:solidFill>
          <a:latin typeface="Book Antiqua" panose="02040602050305030304" pitchFamily="18" charset="0"/>
          <a:ea typeface="仿宋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Book Antiqua" panose="02040602050305030304" pitchFamily="18" charset="0"/>
          <a:ea typeface="仿宋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8FC12C7-F98A-4AE4-9273-ABD39F861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560983"/>
            <a:ext cx="8356600" cy="1470025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/>
              <a:t>Empirical Asset Pricing via Machine Learning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285BB4-9361-4DE2-B101-0F0979ED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2023-E1FE-4C3F-B936-9750488CC982}" type="datetime1">
              <a:rPr lang="en-US" altLang="zh-CN" smtClean="0"/>
              <a:t>6/4/2021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F82C9-58F6-4F3E-91B6-819B7CA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Empirical analysis: variable importance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6E5B4A-49B0-47C8-9130-6FDE86E11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5943600" cy="452596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altLang="zh-CN" dirty="0"/>
                  <a:t>Reduction in panel predictive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Normalized to sum to one.</a:t>
                </a:r>
              </a:p>
              <a:p>
                <a:pPr lvl="1"/>
                <a:r>
                  <a:rPr lang="en-US" altLang="zh-CN" dirty="0"/>
                  <a:t>Rank the importance (each char, method).</a:t>
                </a:r>
              </a:p>
              <a:p>
                <a:pPr lvl="1"/>
                <a:r>
                  <a:rPr lang="en-US" altLang="zh-CN" dirty="0"/>
                  <a:t>Sum the ranks.</a:t>
                </a:r>
              </a:p>
              <a:p>
                <a:r>
                  <a:rPr lang="en-US" altLang="zh-CN" dirty="0"/>
                  <a:t>4 categories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Recent price trends</a:t>
                </a:r>
                <a:r>
                  <a:rPr lang="en-US" altLang="zh-CN" dirty="0"/>
                  <a:t>: (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rank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high</a:t>
                </a:r>
                <a:r>
                  <a:rPr lang="en-US" altLang="zh-CN" dirty="0"/>
                  <a:t> in penalized linear models and dimension reduction models)</a:t>
                </a:r>
              </a:p>
              <a:p>
                <a:pPr lvl="2"/>
                <a:r>
                  <a:rPr lang="en-US" altLang="zh-CN" dirty="0"/>
                  <a:t>Short-term reversal (mom1m), stock momentum (mom12m), momentum change (</a:t>
                </a:r>
                <a:r>
                  <a:rPr lang="en-US" altLang="zh-CN" dirty="0" err="1"/>
                  <a:t>chmom</a:t>
                </a:r>
                <a:r>
                  <a:rPr lang="en-US" altLang="zh-CN" dirty="0"/>
                  <a:t>), industry momentum (</a:t>
                </a:r>
                <a:r>
                  <a:rPr lang="en-US" altLang="zh-CN" dirty="0" err="1"/>
                  <a:t>indmom</a:t>
                </a:r>
                <a:r>
                  <a:rPr lang="en-US" altLang="zh-CN" dirty="0"/>
                  <a:t>), recent maximum return (</a:t>
                </a:r>
                <a:r>
                  <a:rPr lang="en-US" altLang="zh-CN" dirty="0" err="1"/>
                  <a:t>maxret</a:t>
                </a:r>
                <a:r>
                  <a:rPr lang="en-US" altLang="zh-CN" dirty="0"/>
                  <a:t>), and long-term reversal (mom36m). 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Liquidity</a:t>
                </a:r>
                <a:r>
                  <a:rPr lang="en-US" altLang="zh-CN" dirty="0"/>
                  <a:t>:</a:t>
                </a:r>
              </a:p>
              <a:p>
                <a:pPr lvl="2"/>
                <a:r>
                  <a:rPr lang="en-US" altLang="zh-CN" dirty="0"/>
                  <a:t>Turnover and turnover volatility (turn, </a:t>
                </a:r>
                <a:r>
                  <a:rPr lang="en-US" altLang="zh-CN" dirty="0" err="1"/>
                  <a:t>SD_turn</a:t>
                </a:r>
                <a:r>
                  <a:rPr lang="en-US" altLang="zh-CN" dirty="0"/>
                  <a:t>), log market equity (mvel1), dollar volume (</a:t>
                </a:r>
                <a:r>
                  <a:rPr lang="en-US" altLang="zh-CN" dirty="0" err="1"/>
                  <a:t>dolvol</a:t>
                </a:r>
                <a:r>
                  <a:rPr lang="en-US" altLang="zh-CN" dirty="0"/>
                  <a:t>), </a:t>
                </a:r>
                <a:r>
                  <a:rPr lang="en-US" altLang="zh-CN" dirty="0" err="1"/>
                  <a:t>Amihud</a:t>
                </a:r>
                <a:r>
                  <a:rPr lang="en-US" altLang="zh-CN" dirty="0"/>
                  <a:t> illiquidity (ill), number of zero trading days (</a:t>
                </a:r>
                <a:r>
                  <a:rPr lang="en-US" altLang="zh-CN" dirty="0" err="1"/>
                  <a:t>zerotrade</a:t>
                </a:r>
                <a:r>
                  <a:rPr lang="en-US" altLang="zh-CN" dirty="0"/>
                  <a:t>), and bid-ask spread (</a:t>
                </a:r>
                <a:r>
                  <a:rPr lang="en-US" altLang="zh-CN" dirty="0" err="1"/>
                  <a:t>baspread</a:t>
                </a:r>
                <a:r>
                  <a:rPr lang="en-US" altLang="zh-CN" dirty="0"/>
                  <a:t>).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Risk</a:t>
                </a:r>
                <a:r>
                  <a:rPr lang="en-US" altLang="zh-CN" dirty="0"/>
                  <a:t>:</a:t>
                </a:r>
              </a:p>
              <a:p>
                <a:pPr lvl="2"/>
                <a:r>
                  <a:rPr lang="en-US" altLang="zh-CN" dirty="0"/>
                  <a:t>Total and idiosyncratic return volatility (</a:t>
                </a:r>
                <a:r>
                  <a:rPr lang="en-US" altLang="zh-CN" dirty="0" err="1"/>
                  <a:t>retvol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idiovol</a:t>
                </a:r>
                <a:r>
                  <a:rPr lang="en-US" altLang="zh-CN" dirty="0"/>
                  <a:t>), market beta (beta), and beta squared (</a:t>
                </a:r>
                <a:r>
                  <a:rPr lang="en-US" altLang="zh-CN" dirty="0" err="1"/>
                  <a:t>betasq</a:t>
                </a:r>
                <a:r>
                  <a:rPr lang="en-US" altLang="zh-CN" dirty="0"/>
                  <a:t>).</a:t>
                </a: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Valuation and fundamental</a:t>
                </a:r>
                <a:r>
                  <a:rPr lang="en-US" altLang="zh-CN" dirty="0"/>
                  <a:t>:</a:t>
                </a:r>
              </a:p>
              <a:p>
                <a:pPr lvl="2"/>
                <a:r>
                  <a:rPr lang="en-US" altLang="zh-CN" dirty="0"/>
                  <a:t>earnings-to-price (ep), sales-to-price (</a:t>
                </a:r>
                <a:r>
                  <a:rPr lang="en-US" altLang="zh-CN" dirty="0" err="1"/>
                  <a:t>sp</a:t>
                </a:r>
                <a:r>
                  <a:rPr lang="en-US" altLang="zh-CN" dirty="0"/>
                  <a:t>), asset growth (</a:t>
                </a:r>
                <a:r>
                  <a:rPr lang="en-US" altLang="zh-CN" dirty="0" err="1"/>
                  <a:t>agr</a:t>
                </a:r>
                <a:r>
                  <a:rPr lang="en-US" altLang="zh-CN" dirty="0"/>
                  <a:t>), and number of recent earnings increases (</a:t>
                </a:r>
                <a:r>
                  <a:rPr lang="en-US" altLang="zh-CN" dirty="0" err="1"/>
                  <a:t>nincr</a:t>
                </a:r>
                <a:r>
                  <a:rPr lang="en-US" altLang="zh-CN" dirty="0"/>
                  <a:t>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6E5B4A-49B0-47C8-9130-6FDE86E11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5943600" cy="4525963"/>
              </a:xfrm>
              <a:blipFill>
                <a:blip r:embed="rId2"/>
                <a:stretch>
                  <a:fillRect l="-615" t="-1752" r="-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4830B-9A23-4607-BE6B-594EE62C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3B3715-E90A-42A6-A654-36141983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©Qingyuan YANG 2020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E7049-C1FF-4878-B731-F39A0ECF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23D8DB-FDFF-4836-8D21-BDA8909CD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659" y="1269230"/>
            <a:ext cx="3789541" cy="49720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313380-89A6-4F0A-A98C-CD896A25E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358" y="1710544"/>
            <a:ext cx="1214021" cy="40044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D30E7CB-873C-4B5E-BA08-9C9269077AE9}"/>
              </a:ext>
            </a:extLst>
          </p:cNvPr>
          <p:cNvSpPr txBox="1"/>
          <p:nvPr/>
        </p:nvSpPr>
        <p:spPr>
          <a:xfrm>
            <a:off x="6599480" y="1391521"/>
            <a:ext cx="142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Book Antiqua" panose="02040602050305030304" pitchFamily="18" charset="0"/>
              </a:rPr>
              <a:t>Top 20</a:t>
            </a:r>
            <a:endParaRPr lang="zh-CN" altLang="en-US" sz="24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8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F82C9-58F6-4F3E-91B6-819B7CA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Empirical analysis: variable importance (macro)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E5B4A-49B0-47C8-9130-6FDE86E1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692507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8 macroeconomic predictors: </a:t>
            </a:r>
          </a:p>
          <a:p>
            <a:pPr lvl="1"/>
            <a:r>
              <a:rPr lang="en-US" altLang="zh-CN" dirty="0"/>
              <a:t>Dividend-price ratio (</a:t>
            </a:r>
            <a:r>
              <a:rPr lang="en-US" altLang="zh-CN" dirty="0" err="1"/>
              <a:t>dp</a:t>
            </a:r>
            <a:r>
              <a:rPr lang="en-US" altLang="zh-CN" dirty="0"/>
              <a:t>), earnings-price ratio (ep), book-to-market ratio (bm), net equity expansion (</a:t>
            </a:r>
            <a:r>
              <a:rPr lang="en-US" altLang="zh-CN" dirty="0" err="1"/>
              <a:t>ntis</a:t>
            </a:r>
            <a:r>
              <a:rPr lang="en-US" altLang="zh-CN" dirty="0"/>
              <a:t>), Treasury-bill rate (</a:t>
            </a:r>
            <a:r>
              <a:rPr lang="en-US" altLang="zh-CN" dirty="0" err="1"/>
              <a:t>tbl</a:t>
            </a:r>
            <a:r>
              <a:rPr lang="en-US" altLang="zh-CN" dirty="0"/>
              <a:t>), term spread (</a:t>
            </a:r>
            <a:r>
              <a:rPr lang="en-US" altLang="zh-CN" dirty="0" err="1"/>
              <a:t>tms</a:t>
            </a:r>
            <a:r>
              <a:rPr lang="en-US" altLang="zh-CN" dirty="0"/>
              <a:t>), default spread (</a:t>
            </a:r>
            <a:r>
              <a:rPr lang="en-US" altLang="zh-CN" dirty="0" err="1"/>
              <a:t>dfy</a:t>
            </a:r>
            <a:r>
              <a:rPr lang="en-US" altLang="zh-CN" dirty="0"/>
              <a:t>), and stock variance (</a:t>
            </a:r>
            <a:r>
              <a:rPr lang="en-US" altLang="zh-CN" dirty="0" err="1"/>
              <a:t>svar</a:t>
            </a:r>
            <a:r>
              <a:rPr lang="en-US" altLang="zh-CN" dirty="0"/>
              <a:t>).</a:t>
            </a:r>
          </a:p>
          <a:p>
            <a:pPr lvl="1"/>
            <a:r>
              <a:rPr lang="en-US" altLang="zh-CN" dirty="0"/>
              <a:t>Book-to-market ratio is a critical predictor.</a:t>
            </a:r>
          </a:p>
          <a:p>
            <a:pPr lvl="1"/>
            <a:r>
              <a:rPr lang="en-US" altLang="zh-CN" dirty="0"/>
              <a:t>Market volatility has little row.</a:t>
            </a:r>
          </a:p>
          <a:p>
            <a:pPr lvl="1"/>
            <a:r>
              <a:rPr lang="en-US" altLang="zh-CN" dirty="0"/>
              <a:t>Nonlinear methods (trees and neural networks) place great emphasis on exactly those predictors ignored by linear methods, such as </a:t>
            </a:r>
            <a:r>
              <a:rPr lang="en-US" altLang="zh-CN" dirty="0">
                <a:solidFill>
                  <a:srgbClr val="C00000"/>
                </a:solidFill>
              </a:rPr>
              <a:t>term spreads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C00000"/>
                </a:solidFill>
              </a:rPr>
              <a:t>issuance activity (</a:t>
            </a:r>
            <a:r>
              <a:rPr lang="en-US" altLang="zh-CN" dirty="0" err="1">
                <a:solidFill>
                  <a:srgbClr val="C00000"/>
                </a:solidFill>
              </a:rPr>
              <a:t>dp</a:t>
            </a:r>
            <a:r>
              <a:rPr lang="en-US" altLang="zh-CN" dirty="0">
                <a:solidFill>
                  <a:srgbClr val="C00000"/>
                </a:solidFill>
              </a:rPr>
              <a:t>, </a:t>
            </a:r>
            <a:r>
              <a:rPr lang="en-US" altLang="zh-CN" dirty="0" err="1">
                <a:solidFill>
                  <a:srgbClr val="C00000"/>
                </a:solidFill>
              </a:rPr>
              <a:t>ntis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en-US" altLang="zh-CN" dirty="0"/>
              <a:t>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4830B-9A23-4607-BE6B-594EE62C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3B3715-E90A-42A6-A654-36141983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©Qingyuan YANG 2020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E7049-C1FF-4878-B731-F39A0ECF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4DA29D-DC29-45EF-B1FF-F1DB4F63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292709"/>
            <a:ext cx="6995316" cy="306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3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800D4-CDDC-4D21-A86F-41BDA74B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Empirical analysis: portfolio forecasts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BA0A6E-FAFE-420E-8C60-C7BCF637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Economic contribution: beyond statistical results</a:t>
            </a:r>
          </a:p>
          <a:p>
            <a:r>
              <a:rPr lang="en-US" altLang="zh-CN" dirty="0"/>
              <a:t>Forecast the return of the portfolio out of sample.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Nonlinear models </a:t>
            </a:r>
            <a:r>
              <a:rPr lang="en-US" altLang="zh-CN" dirty="0">
                <a:solidFill>
                  <a:srgbClr val="C00000"/>
                </a:solidFill>
              </a:rPr>
              <a:t>excel</a:t>
            </a:r>
            <a:r>
              <a:rPr lang="en-US" altLang="zh-CN" dirty="0"/>
              <a:t> in predictive performance and </a:t>
            </a:r>
            <a:r>
              <a:rPr lang="en-US" altLang="zh-CN" dirty="0" err="1"/>
              <a:t>sharpe</a:t>
            </a:r>
            <a:r>
              <a:rPr lang="en-US" altLang="zh-CN" dirty="0"/>
              <a:t> ratio.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5BA22-E0E0-47F7-87C6-801CF608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00BE80-7B45-4D4C-8BEF-C023C27C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©Qingyuan YANG 2020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4BE22-7040-48C8-B5CA-76BB26ADC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B1BDBF-DE23-4135-9919-A79C2F88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743200"/>
            <a:ext cx="2971800" cy="11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800D4-CDDC-4D21-A86F-41BDA74B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Empirical analysis: build up a portfolio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BA0A6E-FAFE-420E-8C60-C7BCF637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322533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err="1"/>
              <a:t>Bulid</a:t>
            </a:r>
            <a:r>
              <a:rPr lang="en-US" altLang="zh-CN" dirty="0"/>
              <a:t>-up method:</a:t>
            </a:r>
          </a:p>
          <a:p>
            <a:pPr lvl="1"/>
            <a:r>
              <a:rPr lang="en-US" altLang="zh-CN" dirty="0"/>
              <a:t>Predict stocks’ </a:t>
            </a:r>
            <a:r>
              <a:rPr lang="en-US" altLang="zh-CN" dirty="0">
                <a:solidFill>
                  <a:srgbClr val="C00000"/>
                </a:solidFill>
              </a:rPr>
              <a:t>next-month</a:t>
            </a:r>
            <a:r>
              <a:rPr lang="en-US" altLang="zh-CN" dirty="0"/>
              <a:t> return.</a:t>
            </a:r>
          </a:p>
          <a:p>
            <a:pPr lvl="1"/>
            <a:r>
              <a:rPr lang="en-US" altLang="zh-CN" dirty="0"/>
              <a:t>Sort stocks by expected returns into deciles.</a:t>
            </a:r>
          </a:p>
          <a:p>
            <a:pPr lvl="1"/>
            <a:r>
              <a:rPr lang="en-US" altLang="zh-CN" dirty="0"/>
              <a:t>Reconstitute portfolios using </a:t>
            </a:r>
            <a:r>
              <a:rPr lang="en-US" altLang="zh-CN" dirty="0">
                <a:solidFill>
                  <a:srgbClr val="C00000"/>
                </a:solidFill>
              </a:rPr>
              <a:t>value weights </a:t>
            </a:r>
            <a:r>
              <a:rPr lang="en-US" altLang="zh-CN" dirty="0"/>
              <a:t>each month.</a:t>
            </a:r>
          </a:p>
          <a:p>
            <a:pPr lvl="1"/>
            <a:r>
              <a:rPr lang="en-US" altLang="zh-CN" dirty="0"/>
              <a:t>Buy the highest expected return stocks (decile 10) and sell the lowest (decile 1).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5BA22-E0E0-47F7-87C6-801CF608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00BE80-7B45-4D4C-8BEF-C023C27C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©Qingyuan YANG 2020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4BE22-7040-48C8-B5CA-76BB26ADC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101233-3ABC-49EF-9B19-A4EB08B4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920276"/>
            <a:ext cx="7696200" cy="3433617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03E3369-48F2-4AF8-B0BE-E86DA0B1E318}"/>
              </a:ext>
            </a:extLst>
          </p:cNvPr>
          <p:cNvSpPr txBox="1">
            <a:spLocks/>
          </p:cNvSpPr>
          <p:nvPr/>
        </p:nvSpPr>
        <p:spPr>
          <a:xfrm>
            <a:off x="523568" y="3150304"/>
            <a:ext cx="3438832" cy="3098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 baseline="0">
                <a:solidFill>
                  <a:schemeClr val="tx1"/>
                </a:solidFill>
                <a:latin typeface="Book Antiqua" panose="02040602050305030304" pitchFamily="18" charset="0"/>
                <a:ea typeface="仿宋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tx1"/>
                </a:solidFill>
                <a:latin typeface="Book Antiqua" panose="02040602050305030304" pitchFamily="18" charset="0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Book Antiqua" panose="02040602050305030304" pitchFamily="18" charset="0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Book Antiqua" panose="02040602050305030304" pitchFamily="18" charset="0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Book Antiqua" panose="02040602050305030304" pitchFamily="18" charset="0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Conclusions:</a:t>
            </a:r>
          </a:p>
          <a:p>
            <a:pPr lvl="1"/>
            <a:r>
              <a:rPr lang="en-US" altLang="zh-CN" dirty="0"/>
              <a:t>NN4 dominates the other models with a H-L SR of 1.35.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Mix</a:t>
            </a:r>
            <a:r>
              <a:rPr lang="en-US" altLang="zh-CN" dirty="0"/>
              <a:t> not good.</a:t>
            </a:r>
          </a:p>
        </p:txBody>
      </p:sp>
    </p:spTree>
    <p:extLst>
      <p:ext uri="{BB962C8B-B14F-4D97-AF65-F5344CB8AC3E}">
        <p14:creationId xmlns:p14="http://schemas.microsoft.com/office/powerpoint/2010/main" val="173121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E78E4-8B2D-4C59-A47C-39E4E215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808EB-D75C-4F95-8912-6BA74DD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Machine learning methods can help </a:t>
            </a:r>
            <a:r>
              <a:rPr lang="en-US" altLang="zh-CN" dirty="0">
                <a:solidFill>
                  <a:srgbClr val="C00000"/>
                </a:solidFill>
              </a:rPr>
              <a:t>improve</a:t>
            </a:r>
            <a:r>
              <a:rPr lang="en-US" altLang="zh-CN" dirty="0"/>
              <a:t> empirical understanding of asset prices.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Trees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C00000"/>
                </a:solidFill>
              </a:rPr>
              <a:t>neural network </a:t>
            </a:r>
            <a:r>
              <a:rPr lang="en-US" altLang="zh-CN" dirty="0"/>
              <a:t>models perform best due to allowing </a:t>
            </a:r>
            <a:r>
              <a:rPr lang="en-US" altLang="zh-CN" dirty="0">
                <a:solidFill>
                  <a:srgbClr val="C00000"/>
                </a:solidFill>
              </a:rPr>
              <a:t>nonlinear predictor interactions</a:t>
            </a: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All methods agree that variations on </a:t>
            </a:r>
            <a:r>
              <a:rPr lang="en-US" altLang="zh-CN" dirty="0">
                <a:solidFill>
                  <a:srgbClr val="C00000"/>
                </a:solidFill>
              </a:rPr>
              <a:t>momentum, liquidity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rgbClr val="C00000"/>
                </a:solidFill>
              </a:rPr>
              <a:t> volatility</a:t>
            </a:r>
            <a:r>
              <a:rPr lang="en-US" altLang="zh-CN" dirty="0"/>
              <a:t> are dominant predictive signals.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B8714-727C-453A-A99D-D0E2B5BC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A5E74-1C03-4E70-927F-535025A7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©Qingyuan YANG 2020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290516-32EB-4134-BE4D-4844A69C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94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EFFE46B4-92B6-478D-B03C-D938BC746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90800"/>
            <a:ext cx="78232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Thank you for listening.</a:t>
            </a:r>
            <a:br>
              <a:rPr lang="en-US" altLang="zh-CN" dirty="0"/>
            </a:br>
            <a:r>
              <a:rPr lang="en-US" altLang="zh-CN" dirty="0"/>
              <a:t>Your comments are welcome.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878B2A-B2A4-4F0B-9CE6-C23B958D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460D-04FA-4BF3-ACF6-F2B749EB9DEF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AD07EC-5304-423E-B390-96BFF4A0AD2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2019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C8FB3D-F916-4EE0-876F-863F8F0177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0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71786-7B7C-4425-BFD9-2CD03EE7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Addition:</a:t>
            </a:r>
            <a:r>
              <a:rPr lang="zh-CN" altLang="en-US" dirty="0"/>
              <a:t> </a:t>
            </a:r>
            <a:r>
              <a:rPr lang="en-US" altLang="zh-CN" dirty="0"/>
              <a:t>predictor 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7BB0B-1FF7-4C0E-BE20-3F5C058F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>
                <a:latin typeface="Times-Roman"/>
              </a:rPr>
              <a:t>8 macroeconomic predictors</a:t>
            </a:r>
          </a:p>
          <a:p>
            <a:pPr lvl="1"/>
            <a:r>
              <a:rPr lang="en-US" altLang="zh-CN" b="0" i="0" u="none" strike="noStrike" baseline="0" dirty="0">
                <a:latin typeface="Times-Roman"/>
              </a:rPr>
              <a:t>Dividend-price ratio (</a:t>
            </a:r>
            <a:r>
              <a:rPr lang="en-US" altLang="zh-CN" b="0" i="0" u="none" strike="noStrike" baseline="0" dirty="0" err="1">
                <a:latin typeface="Times-Roman"/>
              </a:rPr>
              <a:t>dp</a:t>
            </a:r>
            <a:r>
              <a:rPr lang="en-US" altLang="zh-CN" b="0" i="0" u="none" strike="noStrike" baseline="0" dirty="0">
                <a:latin typeface="Times-Roman"/>
              </a:rPr>
              <a:t>), earnings-price ratio (ep), book-to-market ratio (bm), net equity expansion (</a:t>
            </a:r>
            <a:r>
              <a:rPr lang="en-US" altLang="zh-CN" b="0" i="0" u="none" strike="noStrike" baseline="0" dirty="0" err="1">
                <a:latin typeface="Times-Roman"/>
              </a:rPr>
              <a:t>ntis</a:t>
            </a:r>
            <a:r>
              <a:rPr lang="en-US" altLang="zh-CN" b="0" i="0" u="none" strike="noStrike" baseline="0" dirty="0">
                <a:latin typeface="Times-Roman"/>
              </a:rPr>
              <a:t>), Treasury-bill rate (</a:t>
            </a:r>
            <a:r>
              <a:rPr lang="en-US" altLang="zh-CN" b="0" i="0" u="none" strike="noStrike" baseline="0" dirty="0" err="1">
                <a:latin typeface="Times-Roman"/>
              </a:rPr>
              <a:t>tbl</a:t>
            </a:r>
            <a:r>
              <a:rPr lang="en-US" altLang="zh-CN" b="0" i="0" u="none" strike="noStrike" baseline="0" dirty="0">
                <a:latin typeface="Times-Roman"/>
              </a:rPr>
              <a:t>), term spread (</a:t>
            </a:r>
            <a:r>
              <a:rPr lang="en-US" altLang="zh-CN" b="0" i="0" u="none" strike="noStrike" baseline="0" dirty="0" err="1">
                <a:latin typeface="Times-Roman"/>
              </a:rPr>
              <a:t>tms</a:t>
            </a:r>
            <a:r>
              <a:rPr lang="en-US" altLang="zh-CN" b="0" i="0" u="none" strike="noStrike" baseline="0" dirty="0">
                <a:latin typeface="Times-Roman"/>
              </a:rPr>
              <a:t>), default spread (</a:t>
            </a:r>
            <a:r>
              <a:rPr lang="en-US" altLang="zh-CN" b="0" i="0" u="none" strike="noStrike" baseline="0" dirty="0" err="1">
                <a:latin typeface="Times-Roman"/>
              </a:rPr>
              <a:t>dfy</a:t>
            </a:r>
            <a:r>
              <a:rPr lang="en-US" altLang="zh-CN" b="0" i="0" u="none" strike="noStrike" baseline="0" dirty="0">
                <a:latin typeface="Times-Roman"/>
              </a:rPr>
              <a:t>), and stock variance (</a:t>
            </a:r>
            <a:r>
              <a:rPr lang="en-US" altLang="zh-CN" b="0" i="0" u="none" strike="noStrike" baseline="0" dirty="0" err="1">
                <a:latin typeface="Times-Roman"/>
              </a:rPr>
              <a:t>svar</a:t>
            </a:r>
            <a:r>
              <a:rPr lang="en-US" altLang="zh-CN" b="0" i="0" u="none" strike="noStrike" baseline="0" dirty="0">
                <a:latin typeface="Times-Roman"/>
              </a:rPr>
              <a:t>).</a:t>
            </a:r>
          </a:p>
          <a:p>
            <a:r>
              <a:rPr lang="en-US" altLang="zh-CN" b="0" dirty="0">
                <a:latin typeface="Times-Roman"/>
              </a:rPr>
              <a:t>94 characteristics predictors</a:t>
            </a:r>
          </a:p>
          <a:p>
            <a:pPr lvl="1"/>
            <a:r>
              <a:rPr lang="en-US" altLang="zh-CN" dirty="0">
                <a:latin typeface="Times-Roman"/>
              </a:rPr>
              <a:t>Annual 61;</a:t>
            </a:r>
          </a:p>
          <a:p>
            <a:pPr lvl="1"/>
            <a:r>
              <a:rPr lang="en-US" altLang="zh-CN" dirty="0">
                <a:latin typeface="Times-Roman"/>
              </a:rPr>
              <a:t>Quarterly 13;</a:t>
            </a:r>
          </a:p>
          <a:p>
            <a:pPr lvl="1"/>
            <a:r>
              <a:rPr lang="en-US" altLang="zh-CN" dirty="0">
                <a:latin typeface="Times-Roman"/>
              </a:rPr>
              <a:t>Monthly 20.</a:t>
            </a:r>
          </a:p>
          <a:p>
            <a:pPr lvl="1"/>
            <a:endParaRPr lang="en-US" altLang="zh-CN" dirty="0">
              <a:latin typeface="Times-Roman"/>
            </a:endParaRP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34DC2D-AF37-44CC-9857-EE313BC8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8BC646-BABA-4FB9-AA5D-A0B79468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D18862-DBC5-4B34-ACA1-103399D6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</p:spTree>
    <p:extLst>
      <p:ext uri="{BB962C8B-B14F-4D97-AF65-F5344CB8AC3E}">
        <p14:creationId xmlns:p14="http://schemas.microsoft.com/office/powerpoint/2010/main" val="3833477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71786-7B7C-4425-BFD9-2CD03EE7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Addition:</a:t>
            </a:r>
            <a:r>
              <a:rPr lang="zh-CN" altLang="en-US" dirty="0"/>
              <a:t> </a:t>
            </a:r>
            <a:r>
              <a:rPr lang="en-US" altLang="zh-CN" dirty="0"/>
              <a:t>predictor set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7B91C3-0E6D-4B48-AFCB-D28D46AFF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41030"/>
            <a:ext cx="9829800" cy="524115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34DC2D-AF37-44CC-9857-EE313BC8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8BC646-BABA-4FB9-AA5D-A0B79468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96FF8B-2C9C-4C75-AF9D-22364379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</p:spTree>
    <p:extLst>
      <p:ext uri="{BB962C8B-B14F-4D97-AF65-F5344CB8AC3E}">
        <p14:creationId xmlns:p14="http://schemas.microsoft.com/office/powerpoint/2010/main" val="51123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71786-7B7C-4425-BFD9-2CD03EE7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Addition:</a:t>
            </a:r>
            <a:r>
              <a:rPr lang="zh-CN" altLang="en-US" dirty="0"/>
              <a:t> </a:t>
            </a:r>
            <a:r>
              <a:rPr lang="en-US" altLang="zh-CN" dirty="0"/>
              <a:t>predictor set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7B91C3-0E6D-4B48-AFCB-D28D46AFF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300" y="1141030"/>
            <a:ext cx="9696400" cy="524115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34DC2D-AF37-44CC-9857-EE313BC8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8BC646-BABA-4FB9-AA5D-A0B79468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2DFE10-B042-4B4C-AD36-D24245F0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</p:spTree>
    <p:extLst>
      <p:ext uri="{BB962C8B-B14F-4D97-AF65-F5344CB8AC3E}">
        <p14:creationId xmlns:p14="http://schemas.microsoft.com/office/powerpoint/2010/main" val="167250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71786-7B7C-4425-BFD9-2CD03EE7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Addition:</a:t>
            </a:r>
            <a:r>
              <a:rPr lang="zh-CN" altLang="en-US" dirty="0"/>
              <a:t> </a:t>
            </a:r>
            <a:r>
              <a:rPr lang="en-US" altLang="zh-CN" dirty="0"/>
              <a:t>predictor set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7B91C3-0E6D-4B48-AFCB-D28D46AFF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6721" y="1141030"/>
            <a:ext cx="9257558" cy="524115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34DC2D-AF37-44CC-9857-EE313BC8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8BC646-BABA-4FB9-AA5D-A0B79468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A36122-3ABA-4F9C-994C-E000B481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</p:spTree>
    <p:extLst>
      <p:ext uri="{BB962C8B-B14F-4D97-AF65-F5344CB8AC3E}">
        <p14:creationId xmlns:p14="http://schemas.microsoft.com/office/powerpoint/2010/main" val="3782582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8AC54-1CF5-472E-A181-42595B8D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why machine learning?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A83FE-9BB5-4616-AF2F-4284AC471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altLang="zh-CN" dirty="0"/>
                  <a:t>Prediction</a:t>
                </a:r>
              </a:p>
              <a:p>
                <a:pPr lvl="1"/>
                <a:r>
                  <a:rPr lang="en-US" altLang="zh-CN" dirty="0"/>
                  <a:t>Measurement of an asset’s risk premium is fundamentally a problem of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prediction</a:t>
                </a:r>
                <a:r>
                  <a:rPr lang="en-US" altLang="zh-CN" dirty="0"/>
                  <a:t>--risk premiums are the conditional expectation of a future realized excess return.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Machine learning methods are largely specialized for prediction tasks.</a:t>
                </a:r>
              </a:p>
              <a:p>
                <a:r>
                  <a:rPr lang="en-US" altLang="zh-CN" dirty="0"/>
                  <a:t>Multicollinearity</a:t>
                </a:r>
              </a:p>
              <a:p>
                <a:pPr lvl="1"/>
                <a:r>
                  <a:rPr lang="en-US" altLang="zh-CN" dirty="0"/>
                  <a:t>The collection of candidate conditioning variables for the risk premium is large. And these predictors are often highly correlated.</a:t>
                </a:r>
              </a:p>
              <a:p>
                <a:pPr lvl="1"/>
                <a:r>
                  <a:rPr lang="en-US" altLang="zh-CN" dirty="0"/>
                  <a:t>Machine learning have an emphasis on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variable selection </a:t>
                </a:r>
                <a:r>
                  <a:rPr lang="en-US" altLang="zh-CN" dirty="0"/>
                  <a:t>and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dimension reduction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Ambiguity functional forms</a:t>
                </a:r>
              </a:p>
              <a:p>
                <a:pPr lvl="1"/>
                <a:r>
                  <a:rPr lang="en-US" altLang="zh-CN" dirty="0"/>
                  <a:t>Diversity.</a:t>
                </a:r>
              </a:p>
              <a:p>
                <a:pPr lvl="1"/>
                <a:r>
                  <a:rPr lang="en-US" altLang="zh-CN" dirty="0"/>
                  <a:t>Machine learning is explicitly designed to approximate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complex nonlinear associations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Parameter penalization and conservative model selection criteria. Avoid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overfit bias </a:t>
                </a:r>
                <a:r>
                  <a:rPr lang="en-US" altLang="zh-CN" dirty="0"/>
                  <a:t>and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false discovery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Conclusion</a:t>
                </a:r>
              </a:p>
              <a:p>
                <a:pPr lvl="1"/>
                <a:r>
                  <a:rPr lang="en-US" altLang="zh-CN" dirty="0"/>
                  <a:t>Relative to traditional empirical methods in asset pricing, machine learning accommodates a far more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expansive list of potential predictor variables </a:t>
                </a:r>
                <a:r>
                  <a:rPr lang="en-US" altLang="zh-CN" dirty="0"/>
                  <a:t>and richer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specifications of functional form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Limitations of machine learning!!!</a:t>
                </a:r>
              </a:p>
              <a:p>
                <a:pPr lvl="1"/>
                <a:r>
                  <a:rPr lang="en-US" altLang="zh-CN" dirty="0"/>
                  <a:t>The measurements do not tell us 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economic mechanisms or equilibria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Machine learning methods on their own do not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identify deep fundamental associations </a:t>
                </a:r>
                <a:r>
                  <a:rPr lang="en-US" altLang="zh-CN" dirty="0"/>
                  <a:t>among asset prices and conditioning variables.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A83FE-9BB5-4616-AF2F-4284AC471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33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6F9321-0E9B-4ADD-A8A9-313BEF62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834F94-71C9-473A-855A-88D41FAE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BDCFB06E-2E23-4EA4-87AF-C9D63554D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</p:spTree>
    <p:extLst>
      <p:ext uri="{BB962C8B-B14F-4D97-AF65-F5344CB8AC3E}">
        <p14:creationId xmlns:p14="http://schemas.microsoft.com/office/powerpoint/2010/main" val="75596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7DE2022-CE69-4C6A-A05F-4983543C90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Addition: out-of-sample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7DE2022-CE69-4C6A-A05F-4983543C9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4A63FE-E3FD-418D-90C1-00C60AECF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𝓣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indicates testing subsample.</a:t>
                </a:r>
              </a:p>
              <a:p>
                <a:r>
                  <a:rPr lang="zh-CN" altLang="en-US" dirty="0"/>
                  <a:t>分子：测试集中，所有个股所有时间，收益率预测值和真实值的误差平方和。</a:t>
                </a:r>
                <a:endParaRPr lang="en-US" altLang="zh-CN" dirty="0"/>
              </a:p>
              <a:p>
                <a:r>
                  <a:rPr lang="zh-CN" altLang="en-US" dirty="0"/>
                  <a:t>分母：所有个股所有时间，收益率真实值的平方和。</a:t>
                </a:r>
                <a:endParaRPr lang="en-US" altLang="zh-CN" dirty="0"/>
              </a:p>
              <a:p>
                <a:r>
                  <a:rPr lang="zh-CN" altLang="en-US" dirty="0"/>
                  <a:t>当误差平方和大于真实收益率的平方和时，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方小于</a:t>
                </a:r>
                <a:r>
                  <a:rPr lang="en-US" altLang="zh-CN" dirty="0"/>
                  <a:t>0.</a:t>
                </a:r>
              </a:p>
              <a:p>
                <a:r>
                  <a:rPr lang="zh-CN" altLang="en-US" dirty="0"/>
                  <a:t>当误差平方和很小时，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方接近</a:t>
                </a:r>
                <a:r>
                  <a:rPr lang="en-US" altLang="zh-CN" dirty="0"/>
                  <a:t>1.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4A63FE-E3FD-418D-90C1-00C60AECF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0" t="-1482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69631-F34E-40CE-9C2F-322CCC31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BC559-3D56-46CE-A94D-0BCCE806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7CC1A1-CA28-4E4C-8CBA-82943A0A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988" y="4648200"/>
            <a:ext cx="5410199" cy="1318180"/>
          </a:xfrm>
          <a:prstGeom prst="rect">
            <a:avLst/>
          </a:prstGeom>
        </p:spPr>
      </p:pic>
      <p:sp>
        <p:nvSpPr>
          <p:cNvPr id="9" name="页脚占位符 7">
            <a:extLst>
              <a:ext uri="{FF2B5EF4-FFF2-40B4-BE49-F238E27FC236}">
                <a16:creationId xmlns:a16="http://schemas.microsoft.com/office/drawing/2014/main" id="{4BA6BCEA-61EE-45B4-96FB-D8A28F91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  <p:sp>
        <p:nvSpPr>
          <p:cNvPr id="7" name="笑脸 6">
            <a:hlinkClick r:id="rId5" action="ppaction://hlinksldjump"/>
            <a:extLst>
              <a:ext uri="{FF2B5EF4-FFF2-40B4-BE49-F238E27FC236}">
                <a16:creationId xmlns:a16="http://schemas.microsoft.com/office/drawing/2014/main" id="{5D1E388F-71F2-4547-B731-7539385C573B}"/>
              </a:ext>
            </a:extLst>
          </p:cNvPr>
          <p:cNvSpPr/>
          <p:nvPr/>
        </p:nvSpPr>
        <p:spPr>
          <a:xfrm>
            <a:off x="1981200" y="5029200"/>
            <a:ext cx="609600" cy="609600"/>
          </a:xfrm>
          <a:prstGeom prst="smileyFac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907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55D94-CE29-423E-BBEC-429F5D61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Main work: traditional methods VS machine learning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16">
                <a:extLst>
                  <a:ext uri="{FF2B5EF4-FFF2-40B4-BE49-F238E27FC236}">
                    <a16:creationId xmlns:a16="http://schemas.microsoft.com/office/drawing/2014/main" id="{FB1E3D9F-9F84-4D0F-8A71-3A9AC3E19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Measuring: measuring equity risk premiums </a:t>
                </a:r>
                <a:r>
                  <a:rPr lang="en-US" altLang="zh-CN" sz="2000" dirty="0"/>
                  <a:t>via different machine learning methods.</a:t>
                </a:r>
              </a:p>
              <a:p>
                <a:pPr lvl="1">
                  <a:lnSpc>
                    <a:spcPct val="250000"/>
                  </a:lnSpc>
                </a:pPr>
                <a:r>
                  <a:rPr lang="en-US" altLang="zh-CN" sz="1600" dirty="0"/>
                  <a:t>Highlights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gains that can be achieved in prediction </a:t>
                </a:r>
                <a:r>
                  <a:rPr lang="en-US" altLang="zh-CN" sz="1600" dirty="0"/>
                  <a:t>and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identifies the most informative predictor variables</a:t>
                </a:r>
                <a:r>
                  <a:rPr lang="en-US" altLang="zh-CN" sz="1600" dirty="0"/>
                  <a:t>.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Evaluation: </a:t>
                </a:r>
                <a:r>
                  <a:rPr lang="en-US" altLang="zh-CN" sz="2000" dirty="0"/>
                  <a:t>provide a new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 set of benchmarks </a:t>
                </a:r>
                <a:r>
                  <a:rPr lang="en-US" altLang="zh-CN" sz="2000" dirty="0"/>
                  <a:t>for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the predictive accuracy </a:t>
                </a:r>
                <a:r>
                  <a:rPr lang="en-US" altLang="zh-CN" sz="2000" dirty="0"/>
                  <a:t>of machine learning methods in measuring risk premiums of aggregate market and individual stocks.</a:t>
                </a:r>
              </a:p>
              <a:p>
                <a:pPr lvl="1">
                  <a:lnSpc>
                    <a:spcPct val="250000"/>
                  </a:lnSpc>
                </a:pPr>
                <a:r>
                  <a:rPr lang="en-US" altLang="zh-CN" sz="1600" dirty="0"/>
                  <a:t>A high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out-of-sample predictive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dirty="0"/>
                  <a:t>;</a:t>
                </a:r>
              </a:p>
              <a:p>
                <a:pPr lvl="1">
                  <a:lnSpc>
                    <a:spcPct val="250000"/>
                  </a:lnSpc>
                </a:pPr>
                <a:r>
                  <a:rPr lang="en-US" altLang="zh-CN" sz="1600" dirty="0"/>
                  <a:t>Large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economic gains </a:t>
                </a:r>
                <a:r>
                  <a:rPr lang="en-US" altLang="zh-CN" sz="1600" dirty="0"/>
                  <a:t>to investors using machine learning forecasts.</a:t>
                </a:r>
              </a:p>
              <a:p>
                <a:pPr>
                  <a:lnSpc>
                    <a:spcPct val="200000"/>
                  </a:lnSpc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17" name="内容占位符 16">
                <a:extLst>
                  <a:ext uri="{FF2B5EF4-FFF2-40B4-BE49-F238E27FC236}">
                    <a16:creationId xmlns:a16="http://schemas.microsoft.com/office/drawing/2014/main" id="{FB1E3D9F-9F84-4D0F-8A71-3A9AC3E19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0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DC287C-FEC2-4257-91AD-67C7AF318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B01D-BCDC-40B4-85BC-B977DED309F7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43A0DC-3228-4284-AAAF-4DA16831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4EF03B-0360-408F-9A27-7A071F67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10328-3F7C-4A99-91E7-B0FBD41A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Empirical analysis: framework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698D2E4-1316-464B-A383-F7D3E60688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zh-CN" dirty="0"/>
                  <a:t> don’t depend on </a:t>
                </a:r>
                <a:r>
                  <a:rPr lang="en-US" altLang="zh-CN" i="1" dirty="0" err="1"/>
                  <a:t>i</a:t>
                </a:r>
                <a:r>
                  <a:rPr lang="en-US" altLang="zh-CN" dirty="0"/>
                  <a:t> or </a:t>
                </a:r>
                <a:r>
                  <a:rPr lang="en-US" altLang="zh-CN" i="1" dirty="0"/>
                  <a:t>t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Standard asset pricing: </a:t>
                </a:r>
                <a:r>
                  <a:rPr lang="en-US" altLang="zh-CN" dirty="0" err="1"/>
                  <a:t>reestimate</a:t>
                </a:r>
                <a:r>
                  <a:rPr lang="en-US" altLang="zh-CN" dirty="0"/>
                  <a:t> a cross-sectional model each time period, or that independently estimate timeseries models for each stock.</a:t>
                </a:r>
              </a:p>
              <a:p>
                <a:r>
                  <a:rPr lang="en-US" altLang="zh-CN" dirty="0"/>
                  <a:t>The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zh-CN" dirty="0"/>
                  <a:t> only need the </a:t>
                </a:r>
                <a:r>
                  <a:rPr lang="en-US" altLang="zh-CN" i="1" dirty="0" err="1">
                    <a:solidFill>
                      <a:schemeClr val="accent2"/>
                    </a:solidFill>
                  </a:rPr>
                  <a:t>i</a:t>
                </a:r>
                <a:r>
                  <a:rPr lang="en-US" altLang="zh-CN" dirty="0" err="1">
                    <a:solidFill>
                      <a:schemeClr val="accent2"/>
                    </a:solidFill>
                  </a:rPr>
                  <a:t>th</a:t>
                </a:r>
                <a:r>
                  <a:rPr lang="en-US" altLang="zh-CN" dirty="0"/>
                  <a:t> stock and the information during </a:t>
                </a:r>
                <a:r>
                  <a:rPr lang="en-US" altLang="zh-CN" i="1" dirty="0">
                    <a:solidFill>
                      <a:schemeClr val="accent2"/>
                    </a:solidFill>
                  </a:rPr>
                  <a:t>t</a:t>
                </a:r>
                <a:r>
                  <a:rPr lang="en-US" altLang="zh-CN" dirty="0"/>
                  <a:t>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698D2E4-1316-464B-A383-F7D3E60688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77AE08-0068-40EB-8F9A-D8FDABE4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9B458-6A5E-411D-8870-9E1DC1AA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页脚占位符 7">
            <a:extLst>
              <a:ext uri="{FF2B5EF4-FFF2-40B4-BE49-F238E27FC236}">
                <a16:creationId xmlns:a16="http://schemas.microsoft.com/office/drawing/2014/main" id="{C9CA0873-5EDE-4D5B-9832-DD9DA586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</p:spTree>
    <p:extLst>
      <p:ext uri="{BB962C8B-B14F-4D97-AF65-F5344CB8AC3E}">
        <p14:creationId xmlns:p14="http://schemas.microsoft.com/office/powerpoint/2010/main" val="53687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E73E1-3580-459B-B173-1184BA90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Empirical analysis: framework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E44F08-E795-4433-A8A8-A038B0587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Observation: nearly 30,000 individual stocks from CRSP listed in NYSE, AMEX, and NASDAQ.</a:t>
            </a:r>
          </a:p>
          <a:p>
            <a:pPr lvl="1"/>
            <a:r>
              <a:rPr lang="en-US" altLang="zh-CN" dirty="0"/>
              <a:t>Sample period: over 60 years from Mar 1957 to Dec 2016.</a:t>
            </a:r>
          </a:p>
          <a:p>
            <a:pPr lvl="1"/>
            <a:r>
              <a:rPr lang="en-US" altLang="zh-CN" dirty="0"/>
              <a:t>Predictor set: 94 characteristics for each stock, interactions of each characteristic with 8 macroeconomic predicators, and 74 industry sector dummy variables, totaling more than 900 baseline signals.</a:t>
            </a:r>
          </a:p>
          <a:p>
            <a:r>
              <a:rPr lang="en-US" altLang="zh-CN" dirty="0"/>
              <a:t>Models</a:t>
            </a:r>
          </a:p>
          <a:p>
            <a:pPr lvl="1"/>
            <a:r>
              <a:rPr lang="en-US" altLang="zh-CN" dirty="0"/>
              <a:t>OLS, OLS-3(size, book-to-market, and momentum), PLS, PCR, elastic net(</a:t>
            </a:r>
            <a:r>
              <a:rPr lang="en-US" altLang="zh-CN" dirty="0" err="1"/>
              <a:t>ENet</a:t>
            </a:r>
            <a:r>
              <a:rPr lang="en-US" altLang="zh-CN" dirty="0"/>
              <a:t>), generalized linear model with group lasso(GLM), random forest(RF), gradient boosted regression trees(GBRT), and neural network with 1-5 layers(NN1,…,NN5).</a:t>
            </a:r>
          </a:p>
          <a:p>
            <a:r>
              <a:rPr lang="en-US" altLang="zh-CN" dirty="0"/>
              <a:t>Tunning and prediction</a:t>
            </a:r>
          </a:p>
          <a:p>
            <a:pPr lvl="1"/>
            <a:r>
              <a:rPr lang="en-US" altLang="zh-CN" dirty="0"/>
              <a:t>Training set: </a:t>
            </a:r>
            <a:r>
              <a:rPr lang="en-US" altLang="zh-CN" dirty="0">
                <a:solidFill>
                  <a:srgbClr val="C00000"/>
                </a:solidFill>
              </a:rPr>
              <a:t>18 years </a:t>
            </a:r>
            <a:r>
              <a:rPr lang="en-US" altLang="zh-CN" dirty="0"/>
              <a:t>(1957-1974), and then </a:t>
            </a:r>
            <a:r>
              <a:rPr lang="en-US" altLang="zh-CN" dirty="0">
                <a:solidFill>
                  <a:srgbClr val="C00000"/>
                </a:solidFill>
              </a:rPr>
              <a:t>expending one year by one year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Validation set:</a:t>
            </a:r>
            <a:r>
              <a:rPr lang="en-US" altLang="zh-CN" dirty="0">
                <a:solidFill>
                  <a:srgbClr val="C00000"/>
                </a:solidFill>
              </a:rPr>
              <a:t> 12 years </a:t>
            </a:r>
            <a:r>
              <a:rPr lang="en-US" altLang="zh-CN" dirty="0"/>
              <a:t>(1975-1986), and then </a:t>
            </a:r>
            <a:r>
              <a:rPr lang="en-US" altLang="zh-CN" dirty="0">
                <a:solidFill>
                  <a:srgbClr val="C00000"/>
                </a:solidFill>
              </a:rPr>
              <a:t>rolling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one year by one year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Testing set: </a:t>
            </a:r>
            <a:r>
              <a:rPr lang="en-US" altLang="zh-CN" dirty="0">
                <a:solidFill>
                  <a:srgbClr val="C00000"/>
                </a:solidFill>
              </a:rPr>
              <a:t>30 years </a:t>
            </a:r>
            <a:r>
              <a:rPr lang="en-US" altLang="zh-CN" dirty="0"/>
              <a:t>(1987-2016).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Not cross-validate </a:t>
            </a:r>
            <a:r>
              <a:rPr lang="en-US" altLang="zh-CN" dirty="0"/>
              <a:t>to maintain the temporal ordering of the data.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EF241B-93F3-4D64-8459-0000CF19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8FA333-99AB-44B5-B083-DE98A2A8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页脚占位符 7">
            <a:extLst>
              <a:ext uri="{FF2B5EF4-FFF2-40B4-BE49-F238E27FC236}">
                <a16:creationId xmlns:a16="http://schemas.microsoft.com/office/drawing/2014/main" id="{D8CF818E-F189-43FD-8736-231031BD9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©Qingyuan YANG 2020</a:t>
            </a:r>
          </a:p>
        </p:txBody>
      </p:sp>
    </p:spTree>
    <p:extLst>
      <p:ext uri="{BB962C8B-B14F-4D97-AF65-F5344CB8AC3E}">
        <p14:creationId xmlns:p14="http://schemas.microsoft.com/office/powerpoint/2010/main" val="258621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6588E-DB05-43E2-A6C2-270B64E0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Empirical analysis: prediction performance (monthly)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001A91-8DB7-4447-874B-5F45C868E7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200" y="1824540"/>
                <a:ext cx="3581400" cy="439102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altLang="zh-CN" dirty="0"/>
                  <a:t>R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H: Huber loss,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dirty="0"/>
                  <a:t> loss.</a:t>
                </a:r>
              </a:p>
              <a:p>
                <a:r>
                  <a:rPr lang="en-US" altLang="zh-CN" dirty="0"/>
                  <a:t>1000: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sorted by market value. Full estimated model (using all stocks).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Trees and neural network performs best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Allowing for (potentially complex)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interactions among the baseline predictors </a:t>
                </a:r>
                <a:r>
                  <a:rPr lang="en-US" altLang="zh-CN" dirty="0"/>
                  <a:t>is a crucial aspect of nonlinearities in the expected return function.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Not too deep</a:t>
                </a:r>
                <a:r>
                  <a:rPr lang="en-US" altLang="zh-CN" dirty="0"/>
                  <a:t>!</a:t>
                </a:r>
              </a:p>
              <a:p>
                <a:pPr lvl="1"/>
                <a:r>
                  <a:rPr lang="en-US" altLang="zh-CN" dirty="0"/>
                  <a:t>Performance peaks at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 3 </a:t>
                </a:r>
                <a:r>
                  <a:rPr lang="en-US" altLang="zh-CN" dirty="0"/>
                  <a:t>hidden layers.</a:t>
                </a:r>
              </a:p>
              <a:p>
                <a:pPr lvl="1"/>
                <a:r>
                  <a:rPr lang="en-US" altLang="zh-CN" dirty="0"/>
                  <a:t>Trees tend to less than 6 leaves on average.</a:t>
                </a:r>
              </a:p>
              <a:p>
                <a:pPr lvl="1"/>
                <a:r>
                  <a:rPr lang="en-US" altLang="zh-CN" dirty="0"/>
                  <a:t>Data set is so small and the signals have so many noise.</a:t>
                </a:r>
              </a:p>
              <a:p>
                <a:r>
                  <a:rPr lang="en-US" altLang="zh-CN" dirty="0"/>
                  <a:t>High-dimension is good only if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overparameterization</a:t>
                </a:r>
                <a:r>
                  <a:rPr lang="en-US" altLang="zh-CN" dirty="0"/>
                  <a:t> can be controlled.</a:t>
                </a:r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001A91-8DB7-4447-874B-5F45C868E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0" y="1824540"/>
                <a:ext cx="3581400" cy="4391025"/>
              </a:xfrm>
              <a:blipFill>
                <a:blip r:embed="rId2"/>
                <a:stretch>
                  <a:fillRect l="-511" t="-1110" r="-1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BE306-E7C8-421F-93D6-39D2A468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BC1427-7980-475D-97B9-76A11F7F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©Qingyuan YANG 2020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180A9-CD8B-48FC-A127-FF911579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C55CF-0225-43D2-80FB-A3AE87C24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1"/>
          <a:stretch/>
        </p:blipFill>
        <p:spPr>
          <a:xfrm>
            <a:off x="4114800" y="1683755"/>
            <a:ext cx="7462157" cy="4672596"/>
          </a:xfrm>
          <a:prstGeom prst="rect">
            <a:avLst/>
          </a:prstGeom>
        </p:spPr>
      </p:pic>
      <p:pic>
        <p:nvPicPr>
          <p:cNvPr id="9" name="图片 8">
            <a:hlinkClick r:id="rId4" action="ppaction://hlinksldjump"/>
            <a:extLst>
              <a:ext uri="{FF2B5EF4-FFF2-40B4-BE49-F238E27FC236}">
                <a16:creationId xmlns:a16="http://schemas.microsoft.com/office/drawing/2014/main" id="{C1F23389-F715-4AB2-859B-105DEA65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00200"/>
            <a:ext cx="2595469" cy="6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6588E-DB05-43E2-A6C2-270B64E0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Empirical analysis: prediction performance (annual)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01A91-8DB7-4447-874B-5F45C868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824540"/>
            <a:ext cx="3581400" cy="439102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Similar to the monthly results?</a:t>
            </a:r>
          </a:p>
          <a:p>
            <a:pPr lvl="1"/>
            <a:r>
              <a:rPr lang="en-US" altLang="zh-CN" dirty="0"/>
              <a:t> Larger magnitude.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Differences are smaller </a:t>
            </a:r>
            <a:r>
              <a:rPr lang="en-US" altLang="zh-CN" dirty="0"/>
              <a:t>(exclude OLS+H).</a:t>
            </a:r>
          </a:p>
          <a:p>
            <a:pPr lvl="1"/>
            <a:r>
              <a:rPr lang="en-US" altLang="zh-CN" dirty="0"/>
              <a:t>Trees and neural network perform better in the </a:t>
            </a:r>
            <a:r>
              <a:rPr lang="en-US" altLang="zh-CN" dirty="0">
                <a:solidFill>
                  <a:srgbClr val="C00000"/>
                </a:solidFill>
              </a:rPr>
              <a:t>top</a:t>
            </a:r>
            <a:r>
              <a:rPr lang="en-US" altLang="zh-CN" dirty="0"/>
              <a:t> subsample.</a:t>
            </a:r>
          </a:p>
          <a:p>
            <a:pPr lvl="1"/>
            <a:r>
              <a:rPr lang="en-US" altLang="zh-CN" dirty="0"/>
              <a:t>OLS, PLS,PCR,GLM and </a:t>
            </a:r>
            <a:r>
              <a:rPr lang="en-US" altLang="zh-CN" dirty="0" err="1"/>
              <a:t>Enet</a:t>
            </a:r>
            <a:r>
              <a:rPr lang="en-US" altLang="zh-CN" dirty="0"/>
              <a:t> perform well in the </a:t>
            </a:r>
            <a:r>
              <a:rPr lang="en-US" altLang="zh-CN" dirty="0">
                <a:solidFill>
                  <a:srgbClr val="C00000"/>
                </a:solidFill>
              </a:rPr>
              <a:t>bottom</a:t>
            </a:r>
            <a:r>
              <a:rPr lang="en-US" altLang="zh-CN" dirty="0"/>
              <a:t> subsample.</a:t>
            </a:r>
          </a:p>
          <a:p>
            <a:r>
              <a:rPr lang="en-US" altLang="zh-CN" dirty="0"/>
              <a:t>My guess:</a:t>
            </a:r>
          </a:p>
          <a:p>
            <a:pPr lvl="1"/>
            <a:r>
              <a:rPr lang="en-US" altLang="zh-CN" dirty="0"/>
              <a:t>Interactions among the baseline predictors are </a:t>
            </a:r>
            <a:r>
              <a:rPr lang="en-US" altLang="zh-CN" dirty="0">
                <a:solidFill>
                  <a:srgbClr val="C00000"/>
                </a:solidFill>
              </a:rPr>
              <a:t>weaker </a:t>
            </a:r>
            <a:r>
              <a:rPr lang="en-US" altLang="zh-CN" dirty="0"/>
              <a:t>in the annual aspect.</a:t>
            </a:r>
          </a:p>
          <a:p>
            <a:pPr lvl="1"/>
            <a:r>
              <a:rPr lang="en-US" altLang="zh-CN" dirty="0"/>
              <a:t>Top have more interactions?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BE306-E7C8-421F-93D6-39D2A468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BC1427-7980-475D-97B9-76A11F7F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©Qingyuan YANG 2020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180A9-CD8B-48FC-A127-FF911579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E583CB-2238-4584-986F-FD89117B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600200"/>
            <a:ext cx="7315200" cy="479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6588E-DB05-43E2-A6C2-270B64E0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Empirical analysis: model comparison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01A91-8DB7-4447-874B-5F45C868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824540"/>
            <a:ext cx="3860800" cy="4391025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Table explanation:</a:t>
            </a:r>
          </a:p>
          <a:p>
            <a:pPr lvl="1"/>
            <a:r>
              <a:rPr lang="en-US" altLang="zh-CN" dirty="0"/>
              <a:t>Col vs row (positive means outperform).</a:t>
            </a:r>
          </a:p>
          <a:p>
            <a:pPr lvl="1"/>
            <a:r>
              <a:rPr lang="en-US" altLang="zh-CN" dirty="0"/>
              <a:t>Bold means significant at 5% level.</a:t>
            </a:r>
          </a:p>
          <a:p>
            <a:pPr lvl="1"/>
            <a:r>
              <a:rPr lang="en-US" altLang="zh-CN" dirty="0"/>
              <a:t>* means significant via </a:t>
            </a:r>
            <a:r>
              <a:rPr lang="en-US" altLang="zh-CN" dirty="0">
                <a:solidFill>
                  <a:srgbClr val="C00000"/>
                </a:solidFill>
              </a:rPr>
              <a:t>Bonferroni adjustment (control FWER, reducing type I error)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 Conclusions</a:t>
            </a:r>
          </a:p>
          <a:p>
            <a:pPr lvl="1"/>
            <a:r>
              <a:rPr lang="en-US" altLang="zh-CN" dirty="0"/>
              <a:t>Constrained linear models </a:t>
            </a:r>
            <a:r>
              <a:rPr lang="en-US" altLang="zh-CN" dirty="0">
                <a:solidFill>
                  <a:srgbClr val="C00000"/>
                </a:solidFill>
              </a:rPr>
              <a:t>outperform</a:t>
            </a:r>
            <a:r>
              <a:rPr lang="en-US" altLang="zh-CN" dirty="0"/>
              <a:t> the unconstrained models.</a:t>
            </a:r>
          </a:p>
          <a:p>
            <a:pPr lvl="1"/>
            <a:r>
              <a:rPr lang="en-US" altLang="zh-CN" dirty="0"/>
              <a:t>Penalized linear models have </a:t>
            </a:r>
            <a:r>
              <a:rPr lang="en-US" altLang="zh-CN" dirty="0">
                <a:solidFill>
                  <a:srgbClr val="C00000"/>
                </a:solidFill>
              </a:rPr>
              <a:t>little difference </a:t>
            </a:r>
            <a:r>
              <a:rPr lang="en-US" altLang="zh-CN" dirty="0"/>
              <a:t>with dimension reduction models.</a:t>
            </a:r>
          </a:p>
          <a:p>
            <a:pPr lvl="1"/>
            <a:r>
              <a:rPr lang="en-US" altLang="zh-CN" dirty="0"/>
              <a:t>Trees a little bit </a:t>
            </a:r>
            <a:r>
              <a:rPr lang="en-US" altLang="zh-CN" dirty="0">
                <a:solidFill>
                  <a:srgbClr val="C00000"/>
                </a:solidFill>
              </a:rPr>
              <a:t>outperform</a:t>
            </a:r>
            <a:r>
              <a:rPr lang="en-US" altLang="zh-CN" dirty="0"/>
              <a:t> linear models.</a:t>
            </a:r>
          </a:p>
          <a:p>
            <a:pPr lvl="1"/>
            <a:r>
              <a:rPr lang="en-US" altLang="zh-CN" dirty="0"/>
              <a:t>Neural networks are </a:t>
            </a:r>
            <a:r>
              <a:rPr lang="en-US" altLang="zh-CN" dirty="0">
                <a:solidFill>
                  <a:srgbClr val="C00000"/>
                </a:solidFill>
              </a:rPr>
              <a:t>good</a:t>
            </a:r>
            <a:r>
              <a:rPr lang="en-US" altLang="zh-CN" dirty="0"/>
              <a:t>!!!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BE306-E7C8-421F-93D6-39D2A468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BC1427-7980-475D-97B9-76A11F7F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©Qingyuan YANG 2020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180A9-CD8B-48FC-A127-FF911579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289AD4-AE52-4D74-B4C0-0AF5888B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1824540"/>
            <a:ext cx="7162800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2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F82C9-58F6-4F3E-91B6-819B7CA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Empirical analysis: variable importance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6E5B4A-49B0-47C8-9130-6FDE86E11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Reduction in panel predictive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Setting all values of predictor</a:t>
                </a:r>
                <a:r>
                  <a:rPr lang="en-US" altLang="zh-CN" i="1" dirty="0"/>
                  <a:t> j </a:t>
                </a:r>
                <a:r>
                  <a:rPr lang="en-US" altLang="zh-CN" dirty="0"/>
                  <a:t>to zero, while holding the remaining model estimates fixed.</a:t>
                </a:r>
              </a:p>
              <a:p>
                <a:r>
                  <a:rPr lang="en-US" altLang="zh-CN" dirty="0"/>
                  <a:t>Sensitivity of model (very similar, </a:t>
                </a:r>
                <a:r>
                  <a:rPr lang="en-US" altLang="zh-CN" dirty="0" err="1"/>
                  <a:t>corr</a:t>
                </a:r>
                <a:r>
                  <a:rPr lang="en-US" altLang="zh-CN" dirty="0"/>
                  <a:t> range from 84% to 97.7%)</a:t>
                </a:r>
              </a:p>
              <a:p>
                <a:pPr lvl="1"/>
                <a:r>
                  <a:rPr lang="en-US" altLang="zh-CN" b="0" dirty="0"/>
                  <a:t>Sum of squared partial derivatives (SSD) of the model to each input variable</a:t>
                </a:r>
                <a:r>
                  <a:rPr lang="en-US" altLang="zh-CN" b="0" i="1" dirty="0"/>
                  <a:t> j</a:t>
                </a:r>
                <a:r>
                  <a:rPr lang="en-US" altLang="zh-CN" b="0" dirty="0"/>
                  <a:t>.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6E5B4A-49B0-47C8-9130-6FDE86E11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1213" r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4830B-9A23-4607-BE6B-594EE62C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443A-D4ED-4FF3-A9AB-EEB54ADB2948}" type="datetime1">
              <a:rPr lang="en-US" altLang="zh-CN" smtClean="0"/>
              <a:t>6/4/2021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3B3715-E90A-42A6-A654-36141983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©Qingyuan YANG 2020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E7049-C1FF-4878-B731-F39A0ECF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06C945-187E-4715-8F33-578757936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1"/>
          <a:stretch/>
        </p:blipFill>
        <p:spPr>
          <a:xfrm>
            <a:off x="3211871" y="4191000"/>
            <a:ext cx="481452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4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7177</TotalTime>
  <Words>1694</Words>
  <Application>Microsoft Office PowerPoint</Application>
  <PresentationFormat>宽屏</PresentationFormat>
  <Paragraphs>216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Times-Roman</vt:lpstr>
      <vt:lpstr>等线</vt:lpstr>
      <vt:lpstr>Arial</vt:lpstr>
      <vt:lpstr>Book Antiqua</vt:lpstr>
      <vt:lpstr>Calibri</vt:lpstr>
      <vt:lpstr>Cambria Math</vt:lpstr>
      <vt:lpstr>Office Theme</vt:lpstr>
      <vt:lpstr>1_Office Theme</vt:lpstr>
      <vt:lpstr>Empirical Asset Pricing via Machine Learning</vt:lpstr>
      <vt:lpstr>Motivation: why machine learning?</vt:lpstr>
      <vt:lpstr>Main work: traditional methods VS machine learning</vt:lpstr>
      <vt:lpstr>Empirical analysis: framework</vt:lpstr>
      <vt:lpstr>Empirical analysis: framework</vt:lpstr>
      <vt:lpstr>Empirical analysis: prediction performance (monthly)</vt:lpstr>
      <vt:lpstr>Empirical analysis: prediction performance (annual)</vt:lpstr>
      <vt:lpstr>Empirical analysis: model comparison</vt:lpstr>
      <vt:lpstr>Empirical analysis: variable importance </vt:lpstr>
      <vt:lpstr>Empirical analysis: variable importance </vt:lpstr>
      <vt:lpstr>Empirical analysis: variable importance (macro) </vt:lpstr>
      <vt:lpstr>Empirical analysis: portfolio forecasts</vt:lpstr>
      <vt:lpstr>Empirical analysis: build up a portfolio</vt:lpstr>
      <vt:lpstr>Conclusion</vt:lpstr>
      <vt:lpstr>Thank you for listening. Your comments are welcome.</vt:lpstr>
      <vt:lpstr>Addition: predictor set</vt:lpstr>
      <vt:lpstr>Addition: predictor set</vt:lpstr>
      <vt:lpstr>Addition: predictor set</vt:lpstr>
      <vt:lpstr>Addition: predictor set</vt:lpstr>
      <vt:lpstr>Addition: out-of-sample R^2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筛选标准</dc:title>
  <dc:creator>杨清源</dc:creator>
  <cp:lastModifiedBy>杨 清源</cp:lastModifiedBy>
  <cp:revision>145</cp:revision>
  <dcterms:created xsi:type="dcterms:W3CDTF">2006-08-16T00:00:00Z</dcterms:created>
  <dcterms:modified xsi:type="dcterms:W3CDTF">2021-06-04T06:38:28Z</dcterms:modified>
</cp:coreProperties>
</file>